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19B0AF-6F56-4BBC-AFFB-EB5A290FE668}" type="datetimeFigureOut">
              <a:rPr lang="es-CO" smtClean="0"/>
              <a:pPr/>
              <a:t>10/01/2014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BF438C-9F17-4EB3-A9D3-75DE8E7721E8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="" xmlns:p14="http://schemas.microsoft.com/office/powerpoint/2010/main" val="8859907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BF438C-9F17-4EB3-A9D3-75DE8E7721E8}" type="slidenum">
              <a:rPr lang="es-CO" smtClean="0"/>
              <a:pPr/>
              <a:t>6</a:t>
            </a:fld>
            <a:endParaRPr lang="es-CO"/>
          </a:p>
        </p:txBody>
      </p:sp>
    </p:spTree>
    <p:extLst>
      <p:ext uri="{BB962C8B-B14F-4D97-AF65-F5344CB8AC3E}">
        <p14:creationId xmlns="" xmlns:p14="http://schemas.microsoft.com/office/powerpoint/2010/main" val="13829670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7EA879F-B15B-44B2-87FD-44983B4009A8}" type="datetimeFigureOut">
              <a:rPr lang="es-CO" smtClean="0"/>
              <a:pPr/>
              <a:t>10/01/2014</a:t>
            </a:fld>
            <a:endParaRPr lang="es-CO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31165A5-D6DA-46CE-AB1E-FD4F7ADC90FE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EA879F-B15B-44B2-87FD-44983B4009A8}" type="datetimeFigureOut">
              <a:rPr lang="es-CO" smtClean="0"/>
              <a:pPr/>
              <a:t>10/01/2014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1165A5-D6DA-46CE-AB1E-FD4F7ADC90FE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EA879F-B15B-44B2-87FD-44983B4009A8}" type="datetimeFigureOut">
              <a:rPr lang="es-CO" smtClean="0"/>
              <a:pPr/>
              <a:t>10/01/2014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1165A5-D6DA-46CE-AB1E-FD4F7ADC90FE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EA879F-B15B-44B2-87FD-44983B4009A8}" type="datetimeFigureOut">
              <a:rPr lang="es-CO" smtClean="0"/>
              <a:pPr/>
              <a:t>10/01/2014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1165A5-D6DA-46CE-AB1E-FD4F7ADC90FE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EA879F-B15B-44B2-87FD-44983B4009A8}" type="datetimeFigureOut">
              <a:rPr lang="es-CO" smtClean="0"/>
              <a:pPr/>
              <a:t>10/01/2014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1165A5-D6DA-46CE-AB1E-FD4F7ADC90FE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EA879F-B15B-44B2-87FD-44983B4009A8}" type="datetimeFigureOut">
              <a:rPr lang="es-CO" smtClean="0"/>
              <a:pPr/>
              <a:t>10/01/2014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1165A5-D6DA-46CE-AB1E-FD4F7ADC90FE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EA879F-B15B-44B2-87FD-44983B4009A8}" type="datetimeFigureOut">
              <a:rPr lang="es-CO" smtClean="0"/>
              <a:pPr/>
              <a:t>10/01/2014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1165A5-D6DA-46CE-AB1E-FD4F7ADC90FE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EA879F-B15B-44B2-87FD-44983B4009A8}" type="datetimeFigureOut">
              <a:rPr lang="es-CO" smtClean="0"/>
              <a:pPr/>
              <a:t>10/01/2014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1165A5-D6DA-46CE-AB1E-FD4F7ADC90FE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EA879F-B15B-44B2-87FD-44983B4009A8}" type="datetimeFigureOut">
              <a:rPr lang="es-CO" smtClean="0"/>
              <a:pPr/>
              <a:t>10/01/2014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1165A5-D6DA-46CE-AB1E-FD4F7ADC90FE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7EA879F-B15B-44B2-87FD-44983B4009A8}" type="datetimeFigureOut">
              <a:rPr lang="es-CO" smtClean="0"/>
              <a:pPr/>
              <a:t>10/01/2014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1165A5-D6DA-46CE-AB1E-FD4F7ADC90FE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7EA879F-B15B-44B2-87FD-44983B4009A8}" type="datetimeFigureOut">
              <a:rPr lang="es-CO" smtClean="0"/>
              <a:pPr/>
              <a:t>10/01/2014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31165A5-D6DA-46CE-AB1E-FD4F7ADC90FE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7EA879F-B15B-44B2-87FD-44983B4009A8}" type="datetimeFigureOut">
              <a:rPr lang="es-CO" smtClean="0"/>
              <a:pPr/>
              <a:t>10/01/2014</a:t>
            </a:fld>
            <a:endParaRPr lang="es-CO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31165A5-D6DA-46CE-AB1E-FD4F7ADC90FE}" type="slidenum">
              <a:rPr lang="es-CO" smtClean="0"/>
              <a:pPr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W3C" TargetMode="External"/><Relationship Id="rId2" Type="http://schemas.openxmlformats.org/officeDocument/2006/relationships/hyperlink" Target="http://es.wikipedia.org/wiki/Normalizaci%C3%B3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s.wikipedia.org/w/index.php?title=C%C3%B3digo_propietario&amp;action=edit&amp;redlink=1" TargetMode="External"/><Relationship Id="rId5" Type="http://schemas.openxmlformats.org/officeDocument/2006/relationships/hyperlink" Target="http://es.wikipedia.org/wiki/Internet_Explorer" TargetMode="External"/><Relationship Id="rId4" Type="http://schemas.openxmlformats.org/officeDocument/2006/relationships/hyperlink" Target="http://es.wikipedia.org/wiki/Web_sem%C3%A1ntica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Accesibilidad" TargetMode="External"/><Relationship Id="rId2" Type="http://schemas.openxmlformats.org/officeDocument/2006/relationships/hyperlink" Target="http://es.wikipedia.org/wiki/Accesibilidad_web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s.wikipedia.org/wiki/W3C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V%C3%ADdeo" TargetMode="External"/><Relationship Id="rId2" Type="http://schemas.openxmlformats.org/officeDocument/2006/relationships/hyperlink" Target="http://es.wikipedia.org/wiki/Red_de_telecomunicaci%C3%B3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s.wikipedia.org/wiki/Wikipedia:Verificabilidad" TargetMode="External"/><Relationship Id="rId5" Type="http://schemas.openxmlformats.org/officeDocument/2006/relationships/hyperlink" Target="http://es.wikipedia.org/wiki/3D" TargetMode="External"/><Relationship Id="rId4" Type="http://schemas.openxmlformats.org/officeDocument/2006/relationships/hyperlink" Target="http://es.wikipedia.org/wiki/Animaci%C3%B3n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es.wikipedia.org/wiki/HTML5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es.wikipedia.org/wiki/Texto" TargetMode="External"/><Relationship Id="rId3" Type="http://schemas.openxmlformats.org/officeDocument/2006/relationships/hyperlink" Target="http://es.wikipedia.org/wiki/Navegabilidad_web" TargetMode="External"/><Relationship Id="rId7" Type="http://schemas.openxmlformats.org/officeDocument/2006/relationships/hyperlink" Target="http://es.wikipedia.org/wiki/Audio" TargetMode="External"/><Relationship Id="rId2" Type="http://schemas.openxmlformats.org/officeDocument/2006/relationships/hyperlink" Target="http://es.wikipedia.org/wiki/Sitio_web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s.wikipedia.org/wiki/Arquitectura_de_la_informaci%C3%B3n" TargetMode="External"/><Relationship Id="rId11" Type="http://schemas.openxmlformats.org/officeDocument/2006/relationships/hyperlink" Target="http://es.wikipedia.org/wiki/V%C3%ADdeo" TargetMode="External"/><Relationship Id="rId5" Type="http://schemas.openxmlformats.org/officeDocument/2006/relationships/hyperlink" Target="http://es.wikipedia.org/wiki/Usabilidad" TargetMode="External"/><Relationship Id="rId10" Type="http://schemas.openxmlformats.org/officeDocument/2006/relationships/hyperlink" Target="http://es.wikipedia.org/wiki/Hiperenlace" TargetMode="External"/><Relationship Id="rId4" Type="http://schemas.openxmlformats.org/officeDocument/2006/relationships/hyperlink" Target="http://es.wikipedia.org/wiki/Interactividad" TargetMode="External"/><Relationship Id="rId9" Type="http://schemas.openxmlformats.org/officeDocument/2006/relationships/hyperlink" Target="http://es.wikipedia.org/wiki/Imagen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es.wikipedia.org/wiki/Active_Server_Pages" TargetMode="External"/><Relationship Id="rId13" Type="http://schemas.openxmlformats.org/officeDocument/2006/relationships/hyperlink" Target="http://es.wikipedia.org/wiki/Ruby" TargetMode="External"/><Relationship Id="rId3" Type="http://schemas.openxmlformats.org/officeDocument/2006/relationships/hyperlink" Target="http://es.wikipedia.org/wiki/Papel" TargetMode="External"/><Relationship Id="rId7" Type="http://schemas.openxmlformats.org/officeDocument/2006/relationships/hyperlink" Target="http://es.wikipedia.org/wiki/PHP" TargetMode="External"/><Relationship Id="rId12" Type="http://schemas.openxmlformats.org/officeDocument/2006/relationships/hyperlink" Target="http://es.wikipedia.org/wiki/Python" TargetMode="External"/><Relationship Id="rId2" Type="http://schemas.openxmlformats.org/officeDocument/2006/relationships/hyperlink" Target="http://es.wikipedia.org/wiki/Computador" TargetMode="External"/><Relationship Id="rId16" Type="http://schemas.openxmlformats.org/officeDocument/2006/relationships/hyperlink" Target="http://es.wikipedia.org/wiki/Lenguaje_de_programaci%C3%B3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s.wikipedia.org/wiki/HTML" TargetMode="External"/><Relationship Id="rId11" Type="http://schemas.openxmlformats.org/officeDocument/2006/relationships/hyperlink" Target="http://es.wikipedia.org/wiki/JavaServer_Pages" TargetMode="External"/><Relationship Id="rId5" Type="http://schemas.openxmlformats.org/officeDocument/2006/relationships/hyperlink" Target="http://es.wikipedia.org/wiki/Archivo_de_texto" TargetMode="External"/><Relationship Id="rId15" Type="http://schemas.openxmlformats.org/officeDocument/2006/relationships/hyperlink" Target="http://es.wikipedia.org/wiki/WYSIWYM" TargetMode="External"/><Relationship Id="rId10" Type="http://schemas.openxmlformats.org/officeDocument/2006/relationships/hyperlink" Target="http://es.wikipedia.org/wiki/JavaScript" TargetMode="External"/><Relationship Id="rId4" Type="http://schemas.openxmlformats.org/officeDocument/2006/relationships/hyperlink" Target="http://es.wikipedia.org/wiki/Tel%C3%A9fono_m%C3%B3vil" TargetMode="External"/><Relationship Id="rId9" Type="http://schemas.openxmlformats.org/officeDocument/2006/relationships/hyperlink" Target="http://es.wikipedia.org/wiki/Aspx" TargetMode="External"/><Relationship Id="rId14" Type="http://schemas.openxmlformats.org/officeDocument/2006/relationships/hyperlink" Target="http://es.wikipedia.org/wiki/WYSIWYG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Multimedia" TargetMode="External"/><Relationship Id="rId2" Type="http://schemas.openxmlformats.org/officeDocument/2006/relationships/hyperlink" Target="http://es.wikipedia.org/wiki/V%C3%ADncul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s.wikipedia.org/wiki/Posicionamiento_en_buscadores" TargetMode="External"/><Relationship Id="rId5" Type="http://schemas.openxmlformats.org/officeDocument/2006/relationships/hyperlink" Target="http://es.wikipedia.org/wiki/Wikipedia" TargetMode="External"/><Relationship Id="rId4" Type="http://schemas.openxmlformats.org/officeDocument/2006/relationships/hyperlink" Target="http://es.wikipedia.org/wiki/Hipertext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CO" dirty="0"/>
              <a:t>diseño web.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O" b="1" dirty="0" smtClean="0"/>
              <a:t>Natalia </a:t>
            </a:r>
            <a:r>
              <a:rPr lang="es-CO" b="1" dirty="0" err="1" smtClean="0"/>
              <a:t>Guarnizo</a:t>
            </a:r>
            <a:r>
              <a:rPr lang="es-CO" b="1" smtClean="0"/>
              <a:t>.</a:t>
            </a:r>
            <a:endParaRPr lang="es-CO" b="1" dirty="0"/>
          </a:p>
        </p:txBody>
      </p:sp>
    </p:spTree>
    <p:extLst>
      <p:ext uri="{BB962C8B-B14F-4D97-AF65-F5344CB8AC3E}">
        <p14:creationId xmlns="" xmlns:p14="http://schemas.microsoft.com/office/powerpoint/2010/main" val="41807889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/>
            <a:r>
              <a:rPr lang="es-CO" dirty="0"/>
              <a:t>Un correcto diseño web implica conocer cómo se deben utilizar cada uno de los elementos permitidos en el HTML, es decir, hacer un uso correcto de este lenguaje dentro de los </a:t>
            </a:r>
            <a:r>
              <a:rPr lang="es-CO" dirty="0" err="1">
                <a:hlinkClick r:id="rId2" tooltip="Normalización"/>
              </a:rPr>
              <a:t>estándares</a:t>
            </a:r>
            <a:r>
              <a:rPr lang="es-CO" dirty="0" err="1"/>
              <a:t>establecidos</a:t>
            </a:r>
            <a:r>
              <a:rPr lang="es-CO" dirty="0"/>
              <a:t> por la </a:t>
            </a:r>
            <a:r>
              <a:rPr lang="es-CO" dirty="0">
                <a:hlinkClick r:id="rId3" tooltip="W3C"/>
              </a:rPr>
              <a:t>W3C</a:t>
            </a:r>
            <a:r>
              <a:rPr lang="es-CO" dirty="0"/>
              <a:t> y en lo referente a la </a:t>
            </a:r>
            <a:r>
              <a:rPr lang="es-CO" dirty="0">
                <a:hlinkClick r:id="rId4" tooltip="Web semántica"/>
              </a:rPr>
              <a:t>web semántica</a:t>
            </a:r>
            <a:r>
              <a:rPr lang="es-CO" dirty="0"/>
              <a:t>. Debido a la permisibilidad de algunos navegadores web como </a:t>
            </a:r>
            <a:r>
              <a:rPr lang="es-CO" dirty="0">
                <a:hlinkClick r:id="rId5" tooltip="Internet Explorer"/>
              </a:rPr>
              <a:t>Internet Explorer</a:t>
            </a:r>
            <a:r>
              <a:rPr lang="es-CO" dirty="0"/>
              <a:t>, esta premisa original se ha perdido. Por ejemplo, este navegador permite que no sea necesario cerrar las etiquetas del marcado, utiliza </a:t>
            </a:r>
            <a:r>
              <a:rPr lang="es-CO" dirty="0">
                <a:hlinkClick r:id="rId6" tooltip="Código propietario (aún no redactado)"/>
              </a:rPr>
              <a:t>código propietario</a:t>
            </a:r>
            <a:r>
              <a:rPr lang="es-CO" dirty="0"/>
              <a:t>, etc. Esto impide que ese documento web sea universal e independiente del medio que se utilice para ser mostrado.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fundamentos</a:t>
            </a:r>
            <a:endParaRPr lang="es-CO" dirty="0"/>
          </a:p>
        </p:txBody>
      </p:sp>
    </p:spTree>
    <p:extLst>
      <p:ext uri="{BB962C8B-B14F-4D97-AF65-F5344CB8AC3E}">
        <p14:creationId xmlns="" xmlns:p14="http://schemas.microsoft.com/office/powerpoint/2010/main" val="3390283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s-CO" dirty="0"/>
              <a:t>El diseño web debe seguir unos requerimientos mínimos de </a:t>
            </a:r>
            <a:r>
              <a:rPr lang="es-CO" dirty="0">
                <a:hlinkClick r:id="rId2" tooltip="Accesibilidad web"/>
              </a:rPr>
              <a:t>accesibilidad web</a:t>
            </a:r>
            <a:r>
              <a:rPr lang="es-CO" dirty="0"/>
              <a:t> que haga que sus sitios web o aplicaciones puedan ser visitados por el mayor número de personas. Para conseguir estos objetivos de </a:t>
            </a:r>
            <a:r>
              <a:rPr lang="es-CO" dirty="0">
                <a:hlinkClick r:id="rId3" tooltip="Accesibilidad"/>
              </a:rPr>
              <a:t>accesibilidad</a:t>
            </a:r>
            <a:r>
              <a:rPr lang="es-CO" dirty="0"/>
              <a:t> se han desarrollado pautas como las del </a:t>
            </a:r>
            <a:r>
              <a:rPr lang="es-CO" dirty="0">
                <a:hlinkClick r:id="rId4" tooltip="W3C"/>
              </a:rPr>
              <a:t>W3C</a:t>
            </a:r>
            <a:r>
              <a:rPr lang="es-CO" dirty="0"/>
              <a:t>: Pautas de accesibilidad al contenido Web 1.0 WCAG.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accesibilidad</a:t>
            </a:r>
            <a:endParaRPr lang="es-CO" dirty="0"/>
          </a:p>
        </p:txBody>
      </p:sp>
    </p:spTree>
    <p:extLst>
      <p:ext uri="{BB962C8B-B14F-4D97-AF65-F5344CB8AC3E}">
        <p14:creationId xmlns="" xmlns:p14="http://schemas.microsoft.com/office/powerpoint/2010/main" val="31210573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s-CO" dirty="0"/>
              <a:t>En un principio era sólo texto, pero a medida que ha evolucionado la tecnología, tanto los ordenadores como las </a:t>
            </a:r>
            <a:r>
              <a:rPr lang="es-CO" dirty="0">
                <a:hlinkClick r:id="rId2" tooltip="Red de telecomunicación"/>
              </a:rPr>
              <a:t>redes de telecomunicaciones</a:t>
            </a:r>
            <a:r>
              <a:rPr lang="es-CO" dirty="0"/>
              <a:t>, se ha generado nuevas formas de desarrollar la web. La inclusión de imágenes fue la más significativa, pero también debemos mencionar el </a:t>
            </a:r>
            <a:r>
              <a:rPr lang="es-CO" dirty="0">
                <a:hlinkClick r:id="rId3" tooltip="Vídeo"/>
              </a:rPr>
              <a:t>vídeo</a:t>
            </a:r>
            <a:r>
              <a:rPr lang="es-CO" dirty="0"/>
              <a:t> y la </a:t>
            </a:r>
            <a:r>
              <a:rPr lang="es-CO" dirty="0">
                <a:hlinkClick r:id="rId4" tooltip="Animación"/>
              </a:rPr>
              <a:t>animación</a:t>
            </a:r>
            <a:r>
              <a:rPr lang="es-CO" dirty="0"/>
              <a:t>, o los espacios </a:t>
            </a:r>
            <a:r>
              <a:rPr lang="es-CO" dirty="0">
                <a:hlinkClick r:id="rId5" tooltip="3D"/>
              </a:rPr>
              <a:t>3D</a:t>
            </a:r>
            <a:r>
              <a:rPr lang="es-CO" dirty="0"/>
              <a:t>, lo que aporta valores estilísticos, de diseño y de interactividad jamás imaginados antes.</a:t>
            </a:r>
          </a:p>
          <a:p>
            <a:pPr algn="l"/>
            <a:r>
              <a:rPr lang="es-CO" dirty="0"/>
              <a:t>El diseño de páginas web se ha desarrollado a medida que ha evolucionado Internet. En 1992 sólo había alrededor de 50 sitios web</a:t>
            </a:r>
            <a:r>
              <a:rPr lang="es-CO" baseline="30000" dirty="0"/>
              <a:t>[</a:t>
            </a:r>
            <a:r>
              <a:rPr lang="es-CO" i="1" baseline="30000" dirty="0">
                <a:hlinkClick r:id="rId6" tooltip="Wikipedia:Verificabilidad"/>
              </a:rPr>
              <a:t>cita requerida</a:t>
            </a:r>
            <a:r>
              <a:rPr lang="es-CO" baseline="30000" dirty="0"/>
              <a:t>]</a:t>
            </a:r>
            <a:r>
              <a:rPr lang="es-CO" dirty="0"/>
              <a:t>. Estadísticas (2005) nos afirmaban que la cantidad de sitios web ronda los 8.000 millones de sitios, a los que diariamente se les suma a raíz de 4400 por día</a:t>
            </a:r>
          </a:p>
          <a:p>
            <a:pPr algn="l"/>
            <a:endParaRPr lang="es-CO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historia</a:t>
            </a:r>
            <a:endParaRPr lang="es-CO" dirty="0"/>
          </a:p>
        </p:txBody>
      </p:sp>
    </p:spTree>
    <p:extLst>
      <p:ext uri="{BB962C8B-B14F-4D97-AF65-F5344CB8AC3E}">
        <p14:creationId xmlns="" xmlns:p14="http://schemas.microsoft.com/office/powerpoint/2010/main" val="31035161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s-CO" dirty="0"/>
              <a:t>La última versión de este lenguaje básico corresponde al </a:t>
            </a:r>
            <a:r>
              <a:rPr lang="es-CO" dirty="0">
                <a:hlinkClick r:id="rId2" tooltip="HTML5"/>
              </a:rPr>
              <a:t>HTML5</a:t>
            </a:r>
            <a:r>
              <a:rPr lang="es-CO" dirty="0"/>
              <a:t>, donde se introducen nuevos elementos que mejoran la navegación y la usabilidad de los sitios web en los distintos navegadores, como por ejemplo el uso de &lt;</a:t>
            </a:r>
            <a:r>
              <a:rPr lang="es-CO" dirty="0" err="1"/>
              <a:t>canvas</a:t>
            </a:r>
            <a:r>
              <a:rPr lang="es-CO" dirty="0"/>
              <a:t>&gt;, &lt;video&gt; o &lt;</a:t>
            </a:r>
            <a:r>
              <a:rPr lang="es-CO" dirty="0" err="1"/>
              <a:t>footer</a:t>
            </a:r>
            <a:r>
              <a:rPr lang="es-CO" dirty="0"/>
              <a:t>&gt;.</a:t>
            </a:r>
          </a:p>
          <a:p>
            <a:pPr algn="l"/>
            <a:r>
              <a:rPr lang="es-CO" dirty="0"/>
              <a:t>Esta nueva versión no se trata solamente de cambiar y eliminar etiquetas. Va mucho más allá.</a:t>
            </a:r>
          </a:p>
          <a:p>
            <a:pPr algn="l"/>
            <a:r>
              <a:rPr lang="es-CO" dirty="0"/>
              <a:t>En todo sitio web hay elementos que se utilizan. El encabezado (</a:t>
            </a:r>
            <a:r>
              <a:rPr lang="es-CO" dirty="0" err="1"/>
              <a:t>header</a:t>
            </a:r>
            <a:r>
              <a:rPr lang="es-CO" dirty="0"/>
              <a:t>), barras laterales (</a:t>
            </a:r>
            <a:r>
              <a:rPr lang="es-CO" dirty="0" err="1"/>
              <a:t>sidebars</a:t>
            </a:r>
            <a:r>
              <a:rPr lang="es-CO" dirty="0"/>
              <a:t>), el pie de página (</a:t>
            </a:r>
            <a:r>
              <a:rPr lang="es-CO" dirty="0" err="1"/>
              <a:t>footer</a:t>
            </a:r>
            <a:r>
              <a:rPr lang="es-CO" dirty="0"/>
              <a:t>), los menús de navegación, se utilizarán en esta nueva versión como etiquetas ya establecidas, brindando una mejora en la intuición para el desarrollo.</a:t>
            </a:r>
          </a:p>
          <a:p>
            <a:pPr algn="l"/>
            <a:endParaRPr lang="es-CO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err="1" smtClean="0"/>
              <a:t>Html</a:t>
            </a:r>
            <a:r>
              <a:rPr lang="es-CO" dirty="0" smtClean="0"/>
              <a:t> 5</a:t>
            </a:r>
            <a:endParaRPr lang="es-CO" dirty="0"/>
          </a:p>
        </p:txBody>
      </p:sp>
    </p:spTree>
    <p:extLst>
      <p:ext uri="{BB962C8B-B14F-4D97-AF65-F5344CB8AC3E}">
        <p14:creationId xmlns="" xmlns:p14="http://schemas.microsoft.com/office/powerpoint/2010/main" val="2906234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2020824"/>
            <a:ext cx="8229600" cy="4360504"/>
          </a:xfrm>
        </p:spPr>
        <p:txBody>
          <a:bodyPr>
            <a:normAutofit fontScale="70000" lnSpcReduction="20000"/>
          </a:bodyPr>
          <a:lstStyle/>
          <a:p>
            <a:pPr algn="l"/>
            <a:endParaRPr lang="es-CO" dirty="0" smtClean="0"/>
          </a:p>
          <a:p>
            <a:pPr algn="l"/>
            <a:r>
              <a:rPr lang="es-CO" dirty="0" smtClean="0"/>
              <a:t>Una </a:t>
            </a:r>
            <a:r>
              <a:rPr lang="es-CO" dirty="0"/>
              <a:t>página web está compuesta por uno o varios documentos </a:t>
            </a:r>
            <a:r>
              <a:rPr lang="es-CO" dirty="0" err="1"/>
              <a:t>html</a:t>
            </a:r>
            <a:r>
              <a:rPr lang="es-CO" dirty="0"/>
              <a:t> relacionados entre sí mediante hipervínculos (enlaces</a:t>
            </a:r>
            <a:r>
              <a:rPr lang="es-CO" dirty="0" smtClean="0"/>
              <a:t>).</a:t>
            </a:r>
          </a:p>
          <a:p>
            <a:pPr algn="l"/>
            <a:endParaRPr lang="es-CO" b="1" dirty="0" smtClean="0"/>
          </a:p>
          <a:p>
            <a:pPr algn="l"/>
            <a:r>
              <a:rPr lang="es-CO" b="1" dirty="0" smtClean="0"/>
              <a:t>Página </a:t>
            </a:r>
            <a:r>
              <a:rPr lang="es-CO" b="1" dirty="0"/>
              <a:t>web: </a:t>
            </a:r>
            <a:br>
              <a:rPr lang="es-CO" b="1" dirty="0"/>
            </a:br>
            <a:r>
              <a:rPr lang="es-CO" dirty="0" smtClean="0"/>
              <a:t>Documento </a:t>
            </a:r>
            <a:r>
              <a:rPr lang="es-CO" dirty="0"/>
              <a:t>realizado en HTML y que es parte de un sitio Web</a:t>
            </a:r>
            <a:r>
              <a:rPr lang="es-CO" dirty="0" smtClean="0"/>
              <a:t>.</a:t>
            </a:r>
          </a:p>
          <a:p>
            <a:pPr algn="l"/>
            <a:r>
              <a:rPr lang="es-CO" b="1" dirty="0"/>
              <a:t>Sitio web: </a:t>
            </a:r>
            <a:br>
              <a:rPr lang="es-CO" b="1" dirty="0"/>
            </a:br>
            <a:r>
              <a:rPr lang="es-CO" dirty="0" smtClean="0"/>
              <a:t>Página </a:t>
            </a:r>
            <a:r>
              <a:rPr lang="es-CO" dirty="0"/>
              <a:t>principal y sus otras páginas, gráficos, documentos, multimedia y otros archivos asociados que se almacenan en un servidor Web o en el disco duro de un equipo</a:t>
            </a:r>
            <a:r>
              <a:rPr lang="es-CO" dirty="0" smtClean="0"/>
              <a:t>.</a:t>
            </a:r>
          </a:p>
          <a:p>
            <a:pPr algn="l"/>
            <a:r>
              <a:rPr lang="es-CO" b="1" dirty="0" err="1" smtClean="0"/>
              <a:t>Html</a:t>
            </a:r>
            <a:r>
              <a:rPr lang="es-CO" b="1" dirty="0" smtClean="0"/>
              <a:t>:</a:t>
            </a:r>
          </a:p>
          <a:p>
            <a:pPr algn="l"/>
            <a:r>
              <a:rPr lang="es-CO" dirty="0" smtClean="0"/>
              <a:t>Lenguaje </a:t>
            </a:r>
            <a:r>
              <a:rPr lang="es-CO" dirty="0"/>
              <a:t>estándar de marcas empleado para documentos del </a:t>
            </a:r>
            <a:r>
              <a:rPr lang="es-CO" dirty="0" err="1"/>
              <a:t>World</a:t>
            </a:r>
            <a:r>
              <a:rPr lang="es-CO" dirty="0"/>
              <a:t> Wide Web. 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O" dirty="0"/>
              <a:t>Introducción al diseño web. Conceptos básicos.</a:t>
            </a:r>
          </a:p>
        </p:txBody>
      </p:sp>
    </p:spTree>
    <p:extLst>
      <p:ext uri="{BB962C8B-B14F-4D97-AF65-F5344CB8AC3E}">
        <p14:creationId xmlns="" xmlns:p14="http://schemas.microsoft.com/office/powerpoint/2010/main" val="585032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2020824"/>
            <a:ext cx="8229600" cy="4432512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s-CO" b="1" dirty="0"/>
              <a:t>Hipervínculo: </a:t>
            </a:r>
            <a:br>
              <a:rPr lang="es-CO" b="1" dirty="0"/>
            </a:br>
            <a:r>
              <a:rPr lang="es-CO" dirty="0" smtClean="0"/>
              <a:t>Al </a:t>
            </a:r>
            <a:r>
              <a:rPr lang="es-CO" dirty="0"/>
              <a:t>hipervínculo se le suele llamar “enlace web” o en su versión anglosajona “link”. Un hipervínculo es una conexión de una página a otro destino como, por ejemplo, otra página o una ubicación diferente en la misma página</a:t>
            </a:r>
            <a:r>
              <a:rPr lang="es-CO" dirty="0" smtClean="0"/>
              <a:t>.</a:t>
            </a:r>
          </a:p>
          <a:p>
            <a:pPr algn="l"/>
            <a:r>
              <a:rPr lang="es-CO" b="1" dirty="0" smtClean="0"/>
              <a:t>Lenguaje </a:t>
            </a:r>
            <a:r>
              <a:rPr lang="es-CO" b="1" dirty="0"/>
              <a:t>de programación: </a:t>
            </a:r>
            <a:br>
              <a:rPr lang="es-CO" b="1" dirty="0"/>
            </a:br>
            <a:r>
              <a:rPr lang="es-CO" dirty="0" smtClean="0"/>
              <a:t>Lenguaje </a:t>
            </a:r>
            <a:r>
              <a:rPr lang="es-CO" dirty="0"/>
              <a:t>con el que está desarrollada una página web.  </a:t>
            </a:r>
            <a:endParaRPr lang="es-CO" dirty="0" smtClean="0"/>
          </a:p>
          <a:p>
            <a:pPr algn="l"/>
            <a:r>
              <a:rPr lang="es-CO" b="1" dirty="0"/>
              <a:t>Editor: </a:t>
            </a:r>
            <a:br>
              <a:rPr lang="es-CO" b="1" dirty="0"/>
            </a:br>
            <a:r>
              <a:rPr lang="es-CO" dirty="0" smtClean="0"/>
              <a:t>Programa </a:t>
            </a:r>
            <a:r>
              <a:rPr lang="es-CO" dirty="0"/>
              <a:t>utilizado para crear páginas web sin la necesidad de tener que aprender el lenguaje. </a:t>
            </a:r>
            <a:endParaRPr lang="es-CO" dirty="0" smtClean="0"/>
          </a:p>
          <a:p>
            <a:pPr algn="l"/>
            <a:r>
              <a:rPr lang="es-CO" b="1" dirty="0"/>
              <a:t>Servidor: </a:t>
            </a:r>
            <a:br>
              <a:rPr lang="es-CO" b="1" dirty="0"/>
            </a:br>
            <a:r>
              <a:rPr lang="es-CO" dirty="0" smtClean="0"/>
              <a:t>Máquina </a:t>
            </a:r>
            <a:r>
              <a:rPr lang="es-CO" dirty="0"/>
              <a:t>conectada a Internet que –entre otros servicios- ofrece albergue para páginas web haciendo que estén accesibles desde cualquier punto de Internet. </a:t>
            </a:r>
          </a:p>
        </p:txBody>
      </p:sp>
    </p:spTree>
    <p:extLst>
      <p:ext uri="{BB962C8B-B14F-4D97-AF65-F5344CB8AC3E}">
        <p14:creationId xmlns="" xmlns:p14="http://schemas.microsoft.com/office/powerpoint/2010/main" val="2199202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l"/>
            <a:r>
              <a:rPr lang="es-CO" b="1" dirty="0"/>
              <a:t>Cliente FTP: </a:t>
            </a:r>
            <a:br>
              <a:rPr lang="es-CO" b="1" dirty="0"/>
            </a:br>
            <a:r>
              <a:rPr lang="es-CO" dirty="0" smtClean="0"/>
              <a:t>Programa </a:t>
            </a:r>
            <a:r>
              <a:rPr lang="es-CO" dirty="0"/>
              <a:t>que permite conectarse al servidor para publicar páginas web. </a:t>
            </a:r>
            <a:endParaRPr lang="es-CO" dirty="0" smtClean="0"/>
          </a:p>
          <a:p>
            <a:pPr algn="l"/>
            <a:r>
              <a:rPr lang="es-CO" b="1" dirty="0"/>
              <a:t>Hosting: </a:t>
            </a:r>
            <a:br>
              <a:rPr lang="es-CO" b="1" dirty="0"/>
            </a:br>
            <a:r>
              <a:rPr lang="es-CO" dirty="0" smtClean="0"/>
              <a:t>Hospedaje </a:t>
            </a:r>
            <a:r>
              <a:rPr lang="es-CO" dirty="0"/>
              <a:t>web. </a:t>
            </a:r>
            <a:endParaRPr lang="es-CO" dirty="0" smtClean="0"/>
          </a:p>
          <a:p>
            <a:pPr algn="l"/>
            <a:r>
              <a:rPr lang="es-CO" b="1" dirty="0"/>
              <a:t>Dominio: </a:t>
            </a:r>
            <a:br>
              <a:rPr lang="es-CO" b="1" dirty="0"/>
            </a:br>
            <a:r>
              <a:rPr lang="es-CO" dirty="0" smtClean="0"/>
              <a:t>Dirección </a:t>
            </a:r>
            <a:r>
              <a:rPr lang="es-CO" dirty="0"/>
              <a:t>web asociada a una página web. </a:t>
            </a:r>
            <a:endParaRPr lang="es-CO" dirty="0" smtClean="0"/>
          </a:p>
          <a:p>
            <a:pPr algn="l"/>
            <a:r>
              <a:rPr lang="es-CO" b="1" dirty="0"/>
              <a:t>ISP: </a:t>
            </a:r>
            <a:br>
              <a:rPr lang="es-CO" b="1" dirty="0"/>
            </a:br>
            <a:r>
              <a:rPr lang="es-CO" dirty="0" smtClean="0"/>
              <a:t>En </a:t>
            </a:r>
            <a:r>
              <a:rPr lang="es-CO" dirty="0"/>
              <a:t>el ámbito del desarrollo de sitios web, se puede decir que un ISP es un proveedor de servicios para web. </a:t>
            </a:r>
            <a:endParaRPr lang="es-CO" dirty="0" smtClean="0"/>
          </a:p>
          <a:p>
            <a:pPr algn="l"/>
            <a:r>
              <a:rPr lang="es-CO" b="1" dirty="0"/>
              <a:t>URL: </a:t>
            </a:r>
            <a:endParaRPr lang="es-CO" b="1" dirty="0" smtClean="0"/>
          </a:p>
          <a:p>
            <a:pPr algn="l"/>
            <a:r>
              <a:rPr lang="es-CO" dirty="0"/>
              <a:t>Cadena que proporciona la dirección de Internet de un sitio Web o un recurso del </a:t>
            </a:r>
            <a:r>
              <a:rPr lang="es-CO" dirty="0" err="1"/>
              <a:t>World</a:t>
            </a:r>
            <a:r>
              <a:rPr lang="es-CO" dirty="0"/>
              <a:t> Wide Web, junto con el protocolo mediante el cual se tiene acceso al sitio o al recurso. </a:t>
            </a:r>
            <a:br>
              <a:rPr lang="es-CO" dirty="0"/>
            </a:br>
            <a:r>
              <a:rPr lang="es-CO" dirty="0"/>
              <a:t/>
            </a:r>
            <a:br>
              <a:rPr lang="es-CO" dirty="0"/>
            </a:br>
            <a:endParaRPr lang="es-CO" dirty="0"/>
          </a:p>
        </p:txBody>
      </p:sp>
    </p:spTree>
    <p:extLst>
      <p:ext uri="{BB962C8B-B14F-4D97-AF65-F5344CB8AC3E}">
        <p14:creationId xmlns="" xmlns:p14="http://schemas.microsoft.com/office/powerpoint/2010/main" val="35251568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l"/>
            <a:r>
              <a:rPr lang="es-CO" b="1" dirty="0" err="1"/>
              <a:t>Applets</a:t>
            </a:r>
            <a:r>
              <a:rPr lang="es-CO" b="1" dirty="0"/>
              <a:t>: </a:t>
            </a:r>
            <a:br>
              <a:rPr lang="es-CO" b="1" dirty="0"/>
            </a:br>
            <a:r>
              <a:rPr lang="es-CO" dirty="0" smtClean="0"/>
              <a:t>Programas </a:t>
            </a:r>
            <a:r>
              <a:rPr lang="es-CO" dirty="0"/>
              <a:t>desarrollados con Java para mejorar la presentación de las páginas Web que realizan animaciones, juegos e interacción con el usuario</a:t>
            </a:r>
            <a:r>
              <a:rPr lang="es-CO" dirty="0" smtClean="0"/>
              <a:t>.</a:t>
            </a:r>
          </a:p>
          <a:p>
            <a:pPr algn="l"/>
            <a:r>
              <a:rPr lang="es-CO" b="1" dirty="0" err="1"/>
              <a:t>Frames</a:t>
            </a:r>
            <a:r>
              <a:rPr lang="es-CO" b="1" dirty="0"/>
              <a:t> (marcos): </a:t>
            </a:r>
            <a:br>
              <a:rPr lang="es-CO" b="1" dirty="0"/>
            </a:br>
            <a:r>
              <a:rPr lang="es-CO" dirty="0" smtClean="0"/>
              <a:t>Áreas </a:t>
            </a:r>
            <a:r>
              <a:rPr lang="es-CO" dirty="0"/>
              <a:t>rectangulares que subdividen las ventanas de algunas páginas Web, cada una de las cuales contiene un documento de hipertexto independiente de los demás.  </a:t>
            </a:r>
            <a:endParaRPr lang="es-CO" dirty="0" smtClean="0"/>
          </a:p>
          <a:p>
            <a:pPr algn="l"/>
            <a:r>
              <a:rPr lang="es-CO" b="1" dirty="0" err="1"/>
              <a:t>Webmaster</a:t>
            </a:r>
            <a:r>
              <a:rPr lang="es-CO" b="1" dirty="0"/>
              <a:t>: </a:t>
            </a:r>
            <a:br>
              <a:rPr lang="es-CO" b="1" dirty="0"/>
            </a:br>
            <a:r>
              <a:rPr lang="es-CO" dirty="0" smtClean="0"/>
              <a:t>Un </a:t>
            </a:r>
            <a:r>
              <a:rPr lang="es-CO" dirty="0" err="1"/>
              <a:t>webmaster</a:t>
            </a:r>
            <a:r>
              <a:rPr lang="es-CO" dirty="0"/>
              <a:t> es el encargado de crear, diseñar, estructurar, maquetar, publicar, promocionar y mantener un sitio web. </a:t>
            </a:r>
            <a:endParaRPr lang="es-CO" dirty="0" smtClean="0"/>
          </a:p>
          <a:p>
            <a:pPr algn="l"/>
            <a:r>
              <a:rPr lang="es-CO" b="1" dirty="0"/>
              <a:t>Tablas: </a:t>
            </a:r>
            <a:br>
              <a:rPr lang="es-CO" b="1" dirty="0"/>
            </a:br>
            <a:r>
              <a:rPr lang="es-CO" dirty="0" smtClean="0"/>
              <a:t>Elemento </a:t>
            </a:r>
            <a:r>
              <a:rPr lang="es-CO" dirty="0"/>
              <a:t>fundamental para la maquetación y distribución de contenidos de una página web.</a:t>
            </a:r>
          </a:p>
        </p:txBody>
      </p:sp>
    </p:spTree>
    <p:extLst>
      <p:ext uri="{BB962C8B-B14F-4D97-AF65-F5344CB8AC3E}">
        <p14:creationId xmlns="" xmlns:p14="http://schemas.microsoft.com/office/powerpoint/2010/main" val="5115577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/>
            <a:r>
              <a:rPr lang="es-CO" b="1" dirty="0"/>
              <a:t>Banner: </a:t>
            </a:r>
            <a:br>
              <a:rPr lang="es-CO" b="1" dirty="0"/>
            </a:br>
            <a:r>
              <a:rPr lang="es-CO" dirty="0" smtClean="0"/>
              <a:t>Elemento </a:t>
            </a:r>
            <a:r>
              <a:rPr lang="es-CO" dirty="0"/>
              <a:t>gráfico con forma rectangular, normalmente animado, cuyo contenido es publicidad. </a:t>
            </a:r>
            <a:endParaRPr lang="es-CO" dirty="0" smtClean="0"/>
          </a:p>
          <a:p>
            <a:pPr algn="l"/>
            <a:r>
              <a:rPr lang="es-CO" b="1" dirty="0"/>
              <a:t>Imagen: </a:t>
            </a:r>
            <a:br>
              <a:rPr lang="es-CO" b="1" dirty="0"/>
            </a:br>
            <a:r>
              <a:rPr lang="es-CO" dirty="0" smtClean="0"/>
              <a:t>Archivo </a:t>
            </a:r>
            <a:r>
              <a:rPr lang="es-CO" dirty="0"/>
              <a:t>gráfico que se puede insertar en una página Web y mostrar en un explorador de Web. </a:t>
            </a:r>
            <a:endParaRPr lang="es-CO" dirty="0" smtClean="0"/>
          </a:p>
          <a:p>
            <a:pPr algn="l"/>
            <a:r>
              <a:rPr lang="es-CO" b="1" dirty="0"/>
              <a:t>Propiedades: </a:t>
            </a:r>
            <a:br>
              <a:rPr lang="es-CO" b="1" dirty="0"/>
            </a:br>
            <a:r>
              <a:rPr lang="es-CO" dirty="0" smtClean="0"/>
              <a:t>Características </a:t>
            </a:r>
            <a:r>
              <a:rPr lang="es-CO" dirty="0"/>
              <a:t>de un elemento del Web actual, como el título y la dirección URL de un Web o el nombre y el valor inicial de un campo de formulario.</a:t>
            </a:r>
          </a:p>
        </p:txBody>
      </p:sp>
    </p:spTree>
    <p:extLst>
      <p:ext uri="{BB962C8B-B14F-4D97-AF65-F5344CB8AC3E}">
        <p14:creationId xmlns="" xmlns:p14="http://schemas.microsoft.com/office/powerpoint/2010/main" val="37627682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s-CO" dirty="0"/>
              <a:t>El </a:t>
            </a:r>
            <a:r>
              <a:rPr lang="es-CO" b="1" dirty="0"/>
              <a:t>diseño web</a:t>
            </a:r>
            <a:r>
              <a:rPr lang="es-CO" dirty="0"/>
              <a:t> es una actividad que consiste en la planificación, diseño e implementación de </a:t>
            </a:r>
            <a:r>
              <a:rPr lang="es-CO" dirty="0">
                <a:hlinkClick r:id="rId2" tooltip="Sitio web"/>
              </a:rPr>
              <a:t>sitios web</a:t>
            </a:r>
            <a:r>
              <a:rPr lang="es-CO" dirty="0"/>
              <a:t>. No es simplemente una aplicación de diseño convencional, ya que requiere tener en cuenta la </a:t>
            </a:r>
            <a:r>
              <a:rPr lang="es-CO" dirty="0">
                <a:hlinkClick r:id="rId3" tooltip="Navegabilidad web"/>
              </a:rPr>
              <a:t>navegabilidad</a:t>
            </a:r>
            <a:r>
              <a:rPr lang="es-CO" dirty="0"/>
              <a:t>, </a:t>
            </a:r>
            <a:r>
              <a:rPr lang="es-CO" dirty="0">
                <a:hlinkClick r:id="rId4" tooltip="Interactividad"/>
              </a:rPr>
              <a:t>interactividad</a:t>
            </a:r>
            <a:r>
              <a:rPr lang="es-CO" dirty="0"/>
              <a:t>, </a:t>
            </a:r>
            <a:r>
              <a:rPr lang="es-CO" dirty="0">
                <a:hlinkClick r:id="rId5" tooltip="Usabilidad"/>
              </a:rPr>
              <a:t>usabilidad</a:t>
            </a:r>
            <a:r>
              <a:rPr lang="es-CO" dirty="0"/>
              <a:t>, </a:t>
            </a:r>
            <a:r>
              <a:rPr lang="es-CO" dirty="0">
                <a:hlinkClick r:id="rId6" tooltip="Arquitectura de la información"/>
              </a:rPr>
              <a:t>arquitectura de la información</a:t>
            </a:r>
            <a:r>
              <a:rPr lang="es-CO" dirty="0"/>
              <a:t> y la interacción de medios como el </a:t>
            </a:r>
            <a:r>
              <a:rPr lang="es-CO" dirty="0">
                <a:hlinkClick r:id="rId7" tooltip="Audio"/>
              </a:rPr>
              <a:t>audio</a:t>
            </a:r>
            <a:r>
              <a:rPr lang="es-CO" dirty="0"/>
              <a:t>, </a:t>
            </a:r>
            <a:r>
              <a:rPr lang="es-CO" dirty="0">
                <a:hlinkClick r:id="rId8" tooltip="Texto"/>
              </a:rPr>
              <a:t>texto</a:t>
            </a:r>
            <a:r>
              <a:rPr lang="es-CO" dirty="0"/>
              <a:t>, </a:t>
            </a:r>
            <a:r>
              <a:rPr lang="es-CO" dirty="0">
                <a:hlinkClick r:id="rId9" tooltip="Imagen"/>
              </a:rPr>
              <a:t>imagen</a:t>
            </a:r>
            <a:r>
              <a:rPr lang="es-CO" dirty="0"/>
              <a:t>, </a:t>
            </a:r>
            <a:r>
              <a:rPr lang="es-CO" dirty="0">
                <a:hlinkClick r:id="rId10" tooltip="Hiperenlace"/>
              </a:rPr>
              <a:t>enlaces</a:t>
            </a:r>
            <a:r>
              <a:rPr lang="es-CO" dirty="0"/>
              <a:t> y </a:t>
            </a:r>
            <a:r>
              <a:rPr lang="es-CO" dirty="0">
                <a:hlinkClick r:id="rId11" tooltip="Vídeo"/>
              </a:rPr>
              <a:t>vídeo</a:t>
            </a:r>
            <a:r>
              <a:rPr lang="es-CO" dirty="0" smtClean="0"/>
              <a:t>.</a:t>
            </a:r>
          </a:p>
          <a:p>
            <a:pPr algn="l"/>
            <a:endParaRPr lang="es-CO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Diseño web</a:t>
            </a:r>
            <a:endParaRPr lang="es-CO" dirty="0"/>
          </a:p>
        </p:txBody>
      </p:sp>
    </p:spTree>
    <p:extLst>
      <p:ext uri="{BB962C8B-B14F-4D97-AF65-F5344CB8AC3E}">
        <p14:creationId xmlns="" xmlns:p14="http://schemas.microsoft.com/office/powerpoint/2010/main" val="28124631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l"/>
            <a:r>
              <a:rPr lang="es-CO" dirty="0"/>
              <a:t>El diseño de páginas web se trata básicamente de realizar un documento con información </a:t>
            </a:r>
            <a:r>
              <a:rPr lang="es-CO" dirty="0" err="1"/>
              <a:t>hiperenlazado</a:t>
            </a:r>
            <a:r>
              <a:rPr lang="es-CO" dirty="0"/>
              <a:t> con otros documentos y asignarle una presentación para diferentes dispositivos de salida (en una pantalla de </a:t>
            </a:r>
            <a:r>
              <a:rPr lang="es-CO" u="sng" dirty="0">
                <a:hlinkClick r:id="rId2" tooltip="Computador"/>
              </a:rPr>
              <a:t>computador</a:t>
            </a:r>
            <a:r>
              <a:rPr lang="es-CO" dirty="0"/>
              <a:t>, en </a:t>
            </a:r>
            <a:r>
              <a:rPr lang="es-CO" dirty="0">
                <a:hlinkClick r:id="rId3" tooltip="Papel"/>
              </a:rPr>
              <a:t>papel</a:t>
            </a:r>
            <a:r>
              <a:rPr lang="es-CO" dirty="0"/>
              <a:t>, en un </a:t>
            </a:r>
            <a:r>
              <a:rPr lang="es-CO" dirty="0">
                <a:hlinkClick r:id="rId4" tooltip="Teléfono móvil"/>
              </a:rPr>
              <a:t>teléfono móvil</a:t>
            </a:r>
            <a:r>
              <a:rPr lang="es-CO" dirty="0"/>
              <a:t>, </a:t>
            </a:r>
            <a:r>
              <a:rPr lang="es-CO" dirty="0" err="1"/>
              <a:t>etc</a:t>
            </a:r>
            <a:r>
              <a:rPr lang="es-CO" dirty="0"/>
              <a:t>).</a:t>
            </a:r>
          </a:p>
          <a:p>
            <a:pPr algn="l"/>
            <a:r>
              <a:rPr lang="es-CO" dirty="0"/>
              <a:t>Estos documentos o páginas web pueden ser creadas:</a:t>
            </a:r>
          </a:p>
          <a:p>
            <a:pPr algn="l"/>
            <a:r>
              <a:rPr lang="es-CO" dirty="0"/>
              <a:t>creando </a:t>
            </a:r>
            <a:r>
              <a:rPr lang="es-CO" dirty="0">
                <a:hlinkClick r:id="rId5" tooltip="Archivo de texto"/>
              </a:rPr>
              <a:t>archivos de texto</a:t>
            </a:r>
            <a:r>
              <a:rPr lang="es-CO" dirty="0"/>
              <a:t> en </a:t>
            </a:r>
            <a:r>
              <a:rPr lang="es-CO" dirty="0">
                <a:hlinkClick r:id="rId6" tooltip="HTML"/>
              </a:rPr>
              <a:t>HTML</a:t>
            </a:r>
            <a:r>
              <a:rPr lang="es-CO" dirty="0"/>
              <a:t>, </a:t>
            </a:r>
            <a:r>
              <a:rPr lang="es-CO" dirty="0">
                <a:hlinkClick r:id="rId7" tooltip="PHP"/>
              </a:rPr>
              <a:t>PHP</a:t>
            </a:r>
            <a:r>
              <a:rPr lang="es-CO" dirty="0"/>
              <a:t>, </a:t>
            </a:r>
            <a:r>
              <a:rPr lang="es-CO" dirty="0" err="1">
                <a:hlinkClick r:id="rId8" tooltip="Active Server Pages"/>
              </a:rPr>
              <a:t>Asp</a:t>
            </a:r>
            <a:r>
              <a:rPr lang="es-CO" dirty="0"/>
              <a:t>, </a:t>
            </a:r>
            <a:r>
              <a:rPr lang="es-CO" dirty="0" err="1">
                <a:hlinkClick r:id="rId9" tooltip="Aspx"/>
              </a:rPr>
              <a:t>Aspx</a:t>
            </a:r>
            <a:r>
              <a:rPr lang="es-CO" dirty="0"/>
              <a:t>, </a:t>
            </a:r>
            <a:r>
              <a:rPr lang="es-CO" dirty="0">
                <a:hlinkClick r:id="rId10" tooltip="JavaScript"/>
              </a:rPr>
              <a:t>JavaScript</a:t>
            </a:r>
            <a:r>
              <a:rPr lang="es-CO" dirty="0"/>
              <a:t>, </a:t>
            </a:r>
            <a:r>
              <a:rPr lang="es-CO" dirty="0">
                <a:hlinkClick r:id="rId11" tooltip="JavaServer Pages"/>
              </a:rPr>
              <a:t>JSP</a:t>
            </a:r>
            <a:r>
              <a:rPr lang="es-CO" dirty="0"/>
              <a:t>, </a:t>
            </a:r>
            <a:r>
              <a:rPr lang="es-CO" dirty="0" err="1">
                <a:hlinkClick r:id="rId12" tooltip="Python"/>
              </a:rPr>
              <a:t>Python</a:t>
            </a:r>
            <a:r>
              <a:rPr lang="es-CO" dirty="0"/>
              <a:t>, </a:t>
            </a:r>
            <a:r>
              <a:rPr lang="es-CO" dirty="0">
                <a:hlinkClick r:id="rId13" tooltip="Ruby"/>
              </a:rPr>
              <a:t>Ruby</a:t>
            </a:r>
            <a:r>
              <a:rPr lang="es-CO" dirty="0"/>
              <a:t>.</a:t>
            </a:r>
          </a:p>
          <a:p>
            <a:pPr algn="l"/>
            <a:r>
              <a:rPr lang="es-CO" dirty="0"/>
              <a:t>utilizando un programa </a:t>
            </a:r>
            <a:r>
              <a:rPr lang="es-CO" dirty="0">
                <a:hlinkClick r:id="rId14" tooltip="WYSIWYG"/>
              </a:rPr>
              <a:t>WYSIWYG</a:t>
            </a:r>
            <a:r>
              <a:rPr lang="es-CO" dirty="0"/>
              <a:t> o </a:t>
            </a:r>
            <a:r>
              <a:rPr lang="es-CO" dirty="0">
                <a:hlinkClick r:id="rId15" tooltip="WYSIWYM"/>
              </a:rPr>
              <a:t>WYSIWYM</a:t>
            </a:r>
            <a:r>
              <a:rPr lang="es-CO" dirty="0"/>
              <a:t> de creación de páginas.</a:t>
            </a:r>
          </a:p>
          <a:p>
            <a:pPr algn="l"/>
            <a:r>
              <a:rPr lang="es-CO" dirty="0"/>
              <a:t>utilizando </a:t>
            </a:r>
            <a:r>
              <a:rPr lang="es-CO" dirty="0">
                <a:hlinkClick r:id="rId16" tooltip="Lenguaje de programación"/>
              </a:rPr>
              <a:t>lenguajes de programación</a:t>
            </a:r>
            <a:r>
              <a:rPr lang="es-CO" dirty="0"/>
              <a:t> del lado servidor, para generar la página web</a:t>
            </a:r>
          </a:p>
          <a:p>
            <a:pPr algn="l"/>
            <a:endParaRPr lang="es-CO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Diseño web aplicado</a:t>
            </a:r>
            <a:endParaRPr lang="es-CO" dirty="0"/>
          </a:p>
        </p:txBody>
      </p:sp>
    </p:spTree>
    <p:extLst>
      <p:ext uri="{BB962C8B-B14F-4D97-AF65-F5344CB8AC3E}">
        <p14:creationId xmlns="" xmlns:p14="http://schemas.microsoft.com/office/powerpoint/2010/main" val="17699363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l"/>
            <a:r>
              <a:rPr lang="es-CO" dirty="0"/>
              <a:t>Para el diseño de páginas web debemos tener en cuenta tres etapas:</a:t>
            </a:r>
          </a:p>
          <a:p>
            <a:pPr algn="l"/>
            <a:r>
              <a:rPr lang="es-CO" dirty="0"/>
              <a:t>El diseño visual de la información que se desea editar. En esta etapa se trabaja distribuyendo el texto, los gráficos, los </a:t>
            </a:r>
            <a:r>
              <a:rPr lang="es-CO" dirty="0">
                <a:hlinkClick r:id="rId2" tooltip="Vínculo"/>
              </a:rPr>
              <a:t>vínculos</a:t>
            </a:r>
            <a:r>
              <a:rPr lang="es-CO" dirty="0"/>
              <a:t> a otros documentos y otros objetos </a:t>
            </a:r>
            <a:r>
              <a:rPr lang="es-CO" dirty="0">
                <a:hlinkClick r:id="rId3" tooltip="Multimedia"/>
              </a:rPr>
              <a:t>multimedia</a:t>
            </a:r>
            <a:r>
              <a:rPr lang="es-CO" dirty="0"/>
              <a:t> que se consideren pertinentes. Es importante que antes de trabajar sobre el computador se realice un boceto o </a:t>
            </a:r>
            <a:r>
              <a:rPr lang="es-CO" dirty="0" err="1"/>
              <a:t>prediseño</a:t>
            </a:r>
            <a:r>
              <a:rPr lang="es-CO" dirty="0"/>
              <a:t> sobre el papel. Esto facilitará tener un orden claro sobre el diseño.</a:t>
            </a:r>
          </a:p>
          <a:p>
            <a:pPr algn="l"/>
            <a:r>
              <a:rPr lang="es-CO" dirty="0"/>
              <a:t>Estructura y relación jerárquica de las páginas del sitio web. Una vez que se tiene el boceto se pasa a 'escribir' la página web. Para esto, y fundamentalmente para manejar los vínculos entre documentos, se creó el lenguaje de marcación de </a:t>
            </a:r>
            <a:r>
              <a:rPr lang="es-CO" dirty="0">
                <a:hlinkClick r:id="rId4" tooltip="Hipertexto"/>
              </a:rPr>
              <a:t>hipertexto</a:t>
            </a:r>
            <a:r>
              <a:rPr lang="es-CO" dirty="0"/>
              <a:t> o HTML. Los enlaces que aparecen subrayados en este documento y otros de </a:t>
            </a:r>
            <a:r>
              <a:rPr lang="es-CO" dirty="0">
                <a:hlinkClick r:id="rId5" tooltip="Wikipedia"/>
              </a:rPr>
              <a:t>Wikipedia</a:t>
            </a:r>
            <a:r>
              <a:rPr lang="es-CO" dirty="0"/>
              <a:t> son ejemplos de hipertexto, puesto que al pulsar sobre ellos conducen a otras páginas con información relacionada. La importancia de la estructura y arborescencia web radica en que los visitantes no siempre entran por la página principal o inicial y en ese caso el sitio debe darle la respuesta a lo que busca rápido, además permitirle navegar por el sitio.</a:t>
            </a:r>
          </a:p>
          <a:p>
            <a:pPr algn="l"/>
            <a:r>
              <a:rPr lang="es-CO" dirty="0">
                <a:hlinkClick r:id="rId6" tooltip="Posicionamiento en buscadores"/>
              </a:rPr>
              <a:t>Posicionamiento en buscadores</a:t>
            </a:r>
            <a:r>
              <a:rPr lang="es-CO" dirty="0"/>
              <a:t> o </a:t>
            </a:r>
            <a:r>
              <a:rPr lang="es-CO" dirty="0">
                <a:hlinkClick r:id="rId6" tooltip="Posicionamiento en buscadores"/>
              </a:rPr>
              <a:t>SEO</a:t>
            </a:r>
            <a:r>
              <a:rPr lang="es-CO" dirty="0"/>
              <a:t>. Ésta consiste en optimizar la estructura del contenido para mejorar la posición en que aparece la página en determinada búsqueda. Etapa no gustosa por los diseñadores gráficos, porque a diferencia del texto, aún para el año 2012 no se pueden tener nuevos resultados en los buscadores con sitios muy gráficos.</a:t>
            </a:r>
          </a:p>
          <a:p>
            <a:endParaRPr lang="es-CO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etapas</a:t>
            </a:r>
            <a:endParaRPr lang="es-CO" dirty="0"/>
          </a:p>
        </p:txBody>
      </p:sp>
    </p:spTree>
    <p:extLst>
      <p:ext uri="{BB962C8B-B14F-4D97-AF65-F5344CB8AC3E}">
        <p14:creationId xmlns="" xmlns:p14="http://schemas.microsoft.com/office/powerpoint/2010/main" val="24780539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37</TotalTime>
  <Words>199</Words>
  <Application>Microsoft Office PowerPoint</Application>
  <PresentationFormat>Presentación en pantalla (4:3)</PresentationFormat>
  <Paragraphs>52</Paragraphs>
  <Slides>13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Concurrencia</vt:lpstr>
      <vt:lpstr>diseño web.</vt:lpstr>
      <vt:lpstr>Introducción al diseño web. Conceptos básicos.</vt:lpstr>
      <vt:lpstr>Diapositiva 3</vt:lpstr>
      <vt:lpstr>Diapositiva 4</vt:lpstr>
      <vt:lpstr>Diapositiva 5</vt:lpstr>
      <vt:lpstr>Diapositiva 6</vt:lpstr>
      <vt:lpstr>Diseño web</vt:lpstr>
      <vt:lpstr>Diseño web aplicado</vt:lpstr>
      <vt:lpstr>etapas</vt:lpstr>
      <vt:lpstr>fundamentos</vt:lpstr>
      <vt:lpstr>accesibilidad</vt:lpstr>
      <vt:lpstr>historia</vt:lpstr>
      <vt:lpstr>Html 5</vt:lpstr>
    </vt:vector>
  </TitlesOfParts>
  <Company>Luffi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Luffi</dc:creator>
  <cp:lastModifiedBy>WinuE</cp:lastModifiedBy>
  <cp:revision>6</cp:revision>
  <dcterms:created xsi:type="dcterms:W3CDTF">2013-09-27T19:28:44Z</dcterms:created>
  <dcterms:modified xsi:type="dcterms:W3CDTF">2014-01-10T06:42:00Z</dcterms:modified>
</cp:coreProperties>
</file>